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7"/>
  </p:sldMasterIdLst>
  <p:notesMasterIdLst>
    <p:notesMasterId r:id="rId27"/>
  </p:notesMasterIdLst>
  <p:handoutMasterIdLst>
    <p:handoutMasterId r:id="rId28"/>
  </p:handoutMasterIdLst>
  <p:sldIdLst>
    <p:sldId id="441" r:id="rId8"/>
    <p:sldId id="447" r:id="rId9"/>
    <p:sldId id="459" r:id="rId10"/>
    <p:sldId id="461" r:id="rId11"/>
    <p:sldId id="470" r:id="rId12"/>
    <p:sldId id="456" r:id="rId13"/>
    <p:sldId id="469" r:id="rId14"/>
    <p:sldId id="443" r:id="rId15"/>
    <p:sldId id="463" r:id="rId16"/>
    <p:sldId id="464" r:id="rId17"/>
    <p:sldId id="465" r:id="rId18"/>
    <p:sldId id="468" r:id="rId19"/>
    <p:sldId id="472" r:id="rId20"/>
    <p:sldId id="455" r:id="rId21"/>
    <p:sldId id="471" r:id="rId22"/>
    <p:sldId id="467" r:id="rId23"/>
    <p:sldId id="473" r:id="rId24"/>
    <p:sldId id="466" r:id="rId25"/>
    <p:sldId id="450" r:id="rId26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B6B"/>
    <a:srgbClr val="0070C0"/>
    <a:srgbClr val="003399"/>
    <a:srgbClr val="00AEEF"/>
    <a:srgbClr val="FF0000"/>
    <a:srgbClr val="FFC000"/>
    <a:srgbClr val="FF9933"/>
    <a:srgbClr val="D9D9D9"/>
    <a:srgbClr val="F1592B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874" autoAdjust="0"/>
    <p:restoredTop sz="97931" autoAdjust="0"/>
  </p:normalViewPr>
  <p:slideViewPr>
    <p:cSldViewPr>
      <p:cViewPr varScale="1">
        <p:scale>
          <a:sx n="106" d="100"/>
          <a:sy n="106" d="100"/>
        </p:scale>
        <p:origin x="128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1536" y="-90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180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180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7792DDC-4CE7-4719-BA9B-BCC4E5D973A4}" type="datetimeFigureOut">
              <a:rPr lang="en-US"/>
              <a:pPr>
                <a:defRPr/>
              </a:pPr>
              <a:t>2/5/2021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669"/>
            <a:ext cx="3037840" cy="46180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772669"/>
            <a:ext cx="3037840" cy="46180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BBFB82D-BA8F-4AC4-BA33-EBAE3F0BD3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330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180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180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BB1480C-80A8-4B49-A350-4506036B5C1F}" type="datetimeFigureOut">
              <a:rPr lang="en-US"/>
              <a:pPr>
                <a:defRPr/>
              </a:pPr>
              <a:t>2/5/2021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692150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669"/>
            <a:ext cx="3037840" cy="46180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772669"/>
            <a:ext cx="3037840" cy="46180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527B28C-7017-494F-A3FB-DCFE5F4862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7466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SVP_PP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67"/>
            <a:ext cx="9144000" cy="68574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7543800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defRPr sz="6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733800"/>
            <a:ext cx="6858000" cy="381000"/>
          </a:xfrm>
        </p:spPr>
        <p:txBody>
          <a:bodyPr>
            <a:noAutofit/>
          </a:bodyPr>
          <a:lstStyle>
            <a:lvl1pPr marL="0" indent="0" algn="l">
              <a:buNone/>
              <a:defRPr sz="2000" b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685800"/>
            <a:ext cx="7315200" cy="914400"/>
          </a:xfrm>
          <a:prstGeom prst="rect">
            <a:avLst/>
          </a:prstGeom>
        </p:spPr>
        <p:txBody>
          <a:bodyPr anchor="t"/>
          <a:lstStyle>
            <a:lvl1pPr>
              <a:defRPr sz="2800" b="1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514600"/>
            <a:ext cx="7315200" cy="2514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943600" y="6172200"/>
            <a:ext cx="2819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3D7CBEFF-29F0-40BB-BCC1-28675D97D108}" type="slidenum">
              <a:rPr lang="en-US" b="1" smtClean="0"/>
              <a:pPr>
                <a:defRPr/>
              </a:pPr>
              <a:t>‹#›</a:t>
            </a:fld>
            <a:r>
              <a:rPr lang="en-US" dirty="0"/>
              <a:t> | </a:t>
            </a:r>
            <a:r>
              <a:rPr lang="en-US" dirty="0" err="1"/>
              <a:t>YSVP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943600" y="6172200"/>
            <a:ext cx="2819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3D7CBEFF-29F0-40BB-BCC1-28675D97D108}" type="slidenum">
              <a:rPr lang="en-US" b="1" smtClean="0"/>
              <a:pPr>
                <a:defRPr/>
              </a:pPr>
              <a:t>‹#›</a:t>
            </a:fld>
            <a:r>
              <a:rPr lang="en-US" dirty="0"/>
              <a:t> | </a:t>
            </a:r>
            <a:r>
              <a:rPr lang="en-US" dirty="0" err="1"/>
              <a:t>YSVP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057400"/>
            <a:ext cx="3630632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057400"/>
            <a:ext cx="3630632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943600" y="6172200"/>
            <a:ext cx="2819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3D7CBEFF-29F0-40BB-BCC1-28675D97D108}" type="slidenum">
              <a:rPr lang="en-US" b="1" smtClean="0"/>
              <a:pPr>
                <a:defRPr/>
              </a:pPr>
              <a:t>‹#›</a:t>
            </a:fld>
            <a:r>
              <a:rPr lang="en-US" dirty="0"/>
              <a:t> | </a:t>
            </a:r>
            <a:r>
              <a:rPr lang="en-US" dirty="0" err="1"/>
              <a:t>YSVP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685800"/>
            <a:ext cx="7315200" cy="914400"/>
          </a:xfrm>
          <a:prstGeom prst="rect">
            <a:avLst/>
          </a:prstGeom>
        </p:spPr>
        <p:txBody>
          <a:bodyPr anchor="t"/>
          <a:lstStyle>
            <a:lvl1pPr>
              <a:defRPr sz="2800" b="1"/>
            </a:lvl1pPr>
          </a:lstStyle>
          <a:p>
            <a:r>
              <a:rPr lang="en-US" dirty="0"/>
              <a:t>CLICK TO EDIT MASTER TITLE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943600" y="6172200"/>
            <a:ext cx="2819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3D7CBEFF-29F0-40BB-BCC1-28675D97D108}" type="slidenum">
              <a:rPr lang="en-US" b="1" smtClean="0"/>
              <a:pPr>
                <a:defRPr/>
              </a:pPr>
              <a:t>‹#›</a:t>
            </a:fld>
            <a:r>
              <a:rPr lang="en-US" dirty="0"/>
              <a:t> | </a:t>
            </a:r>
            <a:r>
              <a:rPr lang="en-US" dirty="0" err="1"/>
              <a:t>YSVP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685800"/>
            <a:ext cx="7315200" cy="914400"/>
          </a:xfrm>
          <a:prstGeom prst="rect">
            <a:avLst/>
          </a:prstGeom>
        </p:spPr>
        <p:txBody>
          <a:bodyPr anchor="t"/>
          <a:lstStyle>
            <a:lvl1pPr>
              <a:defRPr sz="2800" b="1"/>
            </a:lvl1pPr>
          </a:lstStyle>
          <a:p>
            <a:r>
              <a:rPr lang="en-US" dirty="0"/>
              <a:t>CLICK TO EDIT MASTER TITLE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3000" y="762000"/>
            <a:ext cx="6553200" cy="30511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396240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943600" y="6172200"/>
            <a:ext cx="2819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3D7CBEFF-29F0-40BB-BCC1-28675D97D108}" type="slidenum">
              <a:rPr lang="en-US" b="1" smtClean="0"/>
              <a:pPr>
                <a:defRPr/>
              </a:pPr>
              <a:t>‹#›</a:t>
            </a:fld>
            <a:r>
              <a:rPr lang="en-US" dirty="0"/>
              <a:t> | </a:t>
            </a:r>
            <a:r>
              <a:rPr lang="en-US" dirty="0" err="1"/>
              <a:t>YSVP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867400"/>
            <a:ext cx="914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629400" y="6497638"/>
            <a:ext cx="2819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BABEB5D-F3F3-4775-A6F2-DFC5AB886BFC}" type="slidenum">
              <a:rPr lang="en-US"/>
              <a:pPr>
                <a:defRPr/>
              </a:pPr>
              <a:t>‹#›</a:t>
            </a:fld>
            <a:r>
              <a:rPr lang="en-US" dirty="0">
                <a:solidFill>
                  <a:srgbClr val="0070C0"/>
                </a:solidFill>
              </a:rPr>
              <a:t> | </a:t>
            </a:r>
            <a:r>
              <a:rPr lang="en-US" dirty="0"/>
              <a:t>YMCA OF METRO CHICAGO | Strategic Plan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B4605B-0E18-49B1-932B-ACD9CC72C0FB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35B6-BC19-4BDD-BE43-3F6636FA92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06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2514600"/>
            <a:ext cx="731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43600" y="6172200"/>
            <a:ext cx="281940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3D7CBEFF-29F0-40BB-BCC1-28675D97D108}" type="slidenum">
              <a:rPr lang="en-US" b="1" smtClean="0"/>
              <a:pPr>
                <a:defRPr/>
              </a:pPr>
              <a:t>‹#›</a:t>
            </a:fld>
            <a:r>
              <a:rPr lang="en-US"/>
              <a:t> | YSVP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7" r:id="rId7"/>
    <p:sldLayoutId id="2147483658" r:id="rId8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595959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595959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595959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595959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595959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595959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tD Logo Colo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81000"/>
            <a:ext cx="5562600" cy="55626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idx="4294967295"/>
          </p:nvPr>
        </p:nvSpPr>
        <p:spPr>
          <a:xfrm>
            <a:off x="228600" y="381000"/>
            <a:ext cx="8763000" cy="5867400"/>
          </a:xfrm>
          <a:prstGeom prst="rect">
            <a:avLst/>
          </a:prstGeom>
        </p:spPr>
        <p:txBody>
          <a:bodyPr>
            <a:noAutofit/>
          </a:bodyPr>
          <a:lstStyle/>
          <a:p>
            <a:br>
              <a:rPr lang="en-US" sz="5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en-US" sz="5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en-US" sz="5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en-US" sz="5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en-US" sz="5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Mark Payne/ Vanessa </a:t>
            </a:r>
            <a:r>
              <a:rPr lang="en-US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Westley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                       Ryan Lugalia-Hollon</a:t>
            </a:r>
            <a:b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Chicago Police Department 	                      YMCA of Metropolitan Chicago </a:t>
            </a:r>
            <a:b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87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35B6-BC19-4BDD-BE43-3F6636FA92A1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" name="Picture 3" descr="10502511_941176699242984_2443743540682640351_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165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35B6-BC19-4BDD-BE43-3F6636FA92A1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" name="Picture 3" descr="parent cafe gemo 19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24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1371600"/>
            <a:ext cx="67056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n-US" sz="2800" dirty="0">
              <a:solidFill>
                <a:srgbClr val="0F6FC6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A story album featuring the voices of both Chicago youth and Chicago Police Officers</a:t>
            </a:r>
          </a:p>
          <a:p>
            <a:pPr>
              <a:buFont typeface="Arial" pitchFamily="34" charset="0"/>
              <a:buChar char="•"/>
            </a:pPr>
            <a:endParaRPr lang="en-US" sz="2400" dirty="0">
              <a:solidFill>
                <a:schemeClr val="accent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A question deck that offers a flexible curriculum for youth-police conversations</a:t>
            </a:r>
          </a:p>
          <a:p>
            <a:pPr>
              <a:buFont typeface="Arial" pitchFamily="34" charset="0"/>
              <a:buChar char="•"/>
            </a:pPr>
            <a:endParaRPr lang="en-US" sz="2400" dirty="0">
              <a:solidFill>
                <a:schemeClr val="accent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A poster series that helps expand basic ideas about community safety</a:t>
            </a:r>
          </a:p>
          <a:p>
            <a:pPr lvl="0" algn="ctr"/>
            <a:r>
              <a:rPr lang="en-US" sz="2800" dirty="0">
                <a:solidFill>
                  <a:srgbClr val="0F6FC6"/>
                </a:solidFill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4572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F6FC6"/>
                </a:solidFill>
              </a:rPr>
              <a:t>Outcome: </a:t>
            </a:r>
            <a:r>
              <a:rPr lang="en-US" sz="3200" b="1" i="1" dirty="0">
                <a:solidFill>
                  <a:srgbClr val="0F6FC6"/>
                </a:solidFill>
              </a:rPr>
              <a:t>Curriculum Development</a:t>
            </a:r>
          </a:p>
        </p:txBody>
      </p:sp>
    </p:spTree>
    <p:extLst>
      <p:ext uri="{BB962C8B-B14F-4D97-AF65-F5344CB8AC3E}">
        <p14:creationId xmlns:p14="http://schemas.microsoft.com/office/powerpoint/2010/main" val="4060756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35B6-BC19-4BDD-BE43-3F6636FA92A1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26" name="Picture 2" descr="C:\Users\rlugaliahollon\Desktop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35B6-BC19-4BDD-BE43-3F6636FA92A1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" name="Picture 3" descr="10530859_941176719242982_8185964173079138887_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329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35B6-BC19-4BDD-BE43-3F6636FA92A1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" name="Picture 3" descr="BTD Album Art_10.7 option 3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-533400"/>
            <a:ext cx="8001000" cy="800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336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1219200"/>
            <a:ext cx="64008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+mj-lt"/>
              <a:buAutoNum type="arabicPeriod"/>
            </a:pPr>
            <a:r>
              <a:rPr lang="en-US" sz="2400" dirty="0">
                <a:solidFill>
                  <a:srgbClr val="0F6FC6"/>
                </a:solidFill>
              </a:rPr>
              <a:t>Essential to secure CPD buy-in at both Headquarters and the District Level</a:t>
            </a:r>
          </a:p>
          <a:p>
            <a:pPr marL="457200" indent="-457200" algn="ctr">
              <a:buFont typeface="+mj-lt"/>
              <a:buAutoNum type="arabicPeriod"/>
            </a:pPr>
            <a:endParaRPr lang="en-US" sz="2400" dirty="0">
              <a:solidFill>
                <a:srgbClr val="0F6FC6"/>
              </a:solidFill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en-US" sz="2400" dirty="0">
                <a:solidFill>
                  <a:srgbClr val="0F6FC6"/>
                </a:solidFill>
              </a:rPr>
              <a:t>Culture and receptivity varies significantly across police districts</a:t>
            </a:r>
          </a:p>
          <a:p>
            <a:pPr marL="457200" indent="-457200" algn="ctr">
              <a:buFont typeface="+mj-lt"/>
              <a:buAutoNum type="arabicPeriod"/>
            </a:pPr>
            <a:endParaRPr lang="en-US" sz="2400" dirty="0">
              <a:solidFill>
                <a:srgbClr val="0F6FC6"/>
              </a:solidFill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en-US" sz="2400" dirty="0">
                <a:solidFill>
                  <a:srgbClr val="0F6FC6"/>
                </a:solidFill>
              </a:rPr>
              <a:t>A model for multi-stakeholder collaboration is key to sustainable success</a:t>
            </a:r>
          </a:p>
          <a:p>
            <a:pPr marL="457200" indent="-457200" algn="ctr">
              <a:buFont typeface="+mj-lt"/>
              <a:buAutoNum type="arabicPeriod"/>
            </a:pPr>
            <a:endParaRPr lang="en-US" sz="2400" dirty="0">
              <a:solidFill>
                <a:srgbClr val="0F6FC6"/>
              </a:solidFill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en-US" sz="2400" dirty="0">
                <a:solidFill>
                  <a:srgbClr val="0F6FC6"/>
                </a:solidFill>
              </a:rPr>
              <a:t>Shifting police practice and community attitudes should be built into the structure of regular operations</a:t>
            </a:r>
          </a:p>
          <a:p>
            <a:pPr lvl="0" algn="ctr"/>
            <a:r>
              <a:rPr lang="en-US" sz="2800" dirty="0">
                <a:solidFill>
                  <a:srgbClr val="0F6FC6"/>
                </a:solidFill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228600"/>
            <a:ext cx="6629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F6FC6"/>
                </a:solidFill>
              </a:rPr>
              <a:t>Lessons Learned:</a:t>
            </a:r>
            <a:endParaRPr lang="en-US" sz="3200" b="1" i="1" dirty="0">
              <a:solidFill>
                <a:srgbClr val="0F6F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756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794802"/>
            <a:ext cx="80772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400" dirty="0">
                <a:solidFill>
                  <a:srgbClr val="0F6FC6"/>
                </a:solidFill>
              </a:rPr>
              <a:t>Distribute toolkit to City-wide CBO’s, Statewide partners</a:t>
            </a:r>
          </a:p>
          <a:p>
            <a:pPr marL="457200" indent="-457200"/>
            <a:r>
              <a:rPr lang="en-US" sz="2400" dirty="0">
                <a:solidFill>
                  <a:srgbClr val="0F6FC6"/>
                </a:solidFill>
              </a:rPr>
              <a:t>and National bodies (New Haven, Charleston, DOJ, Y-</a:t>
            </a:r>
          </a:p>
          <a:p>
            <a:pPr marL="457200" indent="-457200"/>
            <a:r>
              <a:rPr lang="en-US" sz="2400" dirty="0">
                <a:solidFill>
                  <a:srgbClr val="0F6FC6"/>
                </a:solidFill>
              </a:rPr>
              <a:t>USA).</a:t>
            </a:r>
          </a:p>
          <a:p>
            <a:pPr marL="457200" indent="-457200"/>
            <a:endParaRPr lang="en-US" sz="2400" dirty="0">
              <a:solidFill>
                <a:srgbClr val="0F6FC6"/>
              </a:solidFill>
            </a:endParaRPr>
          </a:p>
          <a:p>
            <a:pPr marL="457200" indent="-457200"/>
            <a:r>
              <a:rPr lang="en-US" sz="2400" dirty="0">
                <a:solidFill>
                  <a:srgbClr val="0F6FC6"/>
                </a:solidFill>
              </a:rPr>
              <a:t>Advance a restorative Beat Meeting model. Should</a:t>
            </a:r>
          </a:p>
          <a:p>
            <a:pPr marL="457200" indent="-457200"/>
            <a:r>
              <a:rPr lang="en-US" sz="2400" dirty="0">
                <a:solidFill>
                  <a:srgbClr val="0F6FC6"/>
                </a:solidFill>
              </a:rPr>
              <a:t>include dual facilitation with community partners who have </a:t>
            </a:r>
          </a:p>
          <a:p>
            <a:pPr marL="457200" indent="-457200"/>
            <a:r>
              <a:rPr lang="en-US" sz="2400" dirty="0">
                <a:solidFill>
                  <a:srgbClr val="0F6FC6"/>
                </a:solidFill>
              </a:rPr>
              <a:t>diversion and/or volunteer management capacity.</a:t>
            </a:r>
          </a:p>
          <a:p>
            <a:pPr marL="457200" indent="-457200"/>
            <a:r>
              <a:rPr lang="en-US" sz="2400" dirty="0">
                <a:solidFill>
                  <a:srgbClr val="0F6FC6"/>
                </a:solidFill>
              </a:rPr>
              <a:t>	</a:t>
            </a:r>
          </a:p>
          <a:p>
            <a:pPr marL="457200" indent="-457200"/>
            <a:r>
              <a:rPr lang="en-US" sz="2400" dirty="0">
                <a:solidFill>
                  <a:srgbClr val="0F6FC6"/>
                </a:solidFill>
              </a:rPr>
              <a:t>	Must be connected to alternative measurements for </a:t>
            </a:r>
          </a:p>
          <a:p>
            <a:pPr marL="457200" indent="-457200"/>
            <a:r>
              <a:rPr lang="en-US" sz="2400" dirty="0">
                <a:solidFill>
                  <a:srgbClr val="0F6FC6"/>
                </a:solidFill>
              </a:rPr>
              <a:t>	success, such as resources provided, hours volunteered, connections made.</a:t>
            </a:r>
          </a:p>
          <a:p>
            <a:pPr marL="457200" indent="-457200"/>
            <a:endParaRPr lang="en-US" sz="2400" dirty="0">
              <a:solidFill>
                <a:srgbClr val="0F6FC6"/>
              </a:solidFill>
            </a:endParaRPr>
          </a:p>
          <a:p>
            <a:pPr marL="457200" indent="-457200"/>
            <a:r>
              <a:rPr lang="en-US" sz="2400" dirty="0">
                <a:solidFill>
                  <a:srgbClr val="0F6FC6"/>
                </a:solidFill>
              </a:rPr>
              <a:t>	Collective goal: Reduce arrests and shift incident handling. 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rgbClr val="0F6FC6"/>
              </a:solidFill>
            </a:endParaRPr>
          </a:p>
          <a:p>
            <a:pPr lvl="0" algn="ctr"/>
            <a:r>
              <a:rPr lang="en-US" sz="2800" dirty="0">
                <a:solidFill>
                  <a:srgbClr val="0F6FC6"/>
                </a:solidFill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228600"/>
            <a:ext cx="6629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F6FC6"/>
                </a:solidFill>
              </a:rPr>
              <a:t>Next Steps:</a:t>
            </a:r>
            <a:endParaRPr lang="en-US" sz="3200" b="1" i="1" dirty="0">
              <a:solidFill>
                <a:srgbClr val="0F6F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756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7CBEFF-29F0-40BB-BCC1-28675D97D108}" type="slidenum">
              <a:rPr lang="en-US" b="1" smtClean="0"/>
              <a:pPr>
                <a:defRPr/>
              </a:pPr>
              <a:t>18</a:t>
            </a:fld>
            <a:r>
              <a:rPr lang="en-US"/>
              <a:t> | YSVP</a:t>
            </a:r>
            <a:endParaRPr lang="en-US" dirty="0"/>
          </a:p>
        </p:txBody>
      </p:sp>
      <p:pic>
        <p:nvPicPr>
          <p:cNvPr id="9" name="Content Placeholder 8" descr="BtD eHeader Toolkit Launch(1)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" r="-24973" b="886"/>
          <a:stretch/>
        </p:blipFill>
        <p:spPr>
          <a:xfrm>
            <a:off x="0" y="0"/>
            <a:ext cx="11429999" cy="4372931"/>
          </a:xfrm>
        </p:spPr>
      </p:pic>
      <p:sp>
        <p:nvSpPr>
          <p:cNvPr id="10" name="TextBox 9"/>
          <p:cNvSpPr txBox="1"/>
          <p:nvPr/>
        </p:nvSpPr>
        <p:spPr>
          <a:xfrm>
            <a:off x="609600" y="48006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81000" y="4800600"/>
            <a:ext cx="70866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F6FC6"/>
                </a:solidFill>
              </a:rPr>
              <a:t>Monday, November 17, 6-8 pm</a:t>
            </a:r>
          </a:p>
          <a:p>
            <a:r>
              <a:rPr lang="en-US" sz="2400" dirty="0">
                <a:solidFill>
                  <a:srgbClr val="0F6FC6"/>
                </a:solidFill>
              </a:rPr>
              <a:t>1608 W. 21st Place  </a:t>
            </a:r>
          </a:p>
          <a:p>
            <a:r>
              <a:rPr lang="en-US" sz="2400" dirty="0">
                <a:solidFill>
                  <a:srgbClr val="0F6FC6"/>
                </a:solidFill>
              </a:rPr>
              <a:t>Youth Safety and Violence Prevention, YMCA</a:t>
            </a:r>
          </a:p>
        </p:txBody>
      </p:sp>
    </p:spTree>
    <p:extLst>
      <p:ext uri="{BB962C8B-B14F-4D97-AF65-F5344CB8AC3E}">
        <p14:creationId xmlns:p14="http://schemas.microsoft.com/office/powerpoint/2010/main" val="29427780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35B6-BC19-4BDD-BE43-3F6636FA92A1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4" name="Picture 3" descr="IMG_593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023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85800"/>
            <a:ext cx="7315200" cy="914400"/>
          </a:xfrm>
        </p:spPr>
        <p:txBody>
          <a:bodyPr/>
          <a:lstStyle/>
          <a:p>
            <a:r>
              <a:rPr lang="en-US" sz="3200" dirty="0">
                <a:solidFill>
                  <a:srgbClr val="0F6FC6"/>
                </a:solidFill>
              </a:rPr>
              <a:t>Presentation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7315200" cy="2514600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0F6FC6"/>
                </a:solidFill>
              </a:rPr>
              <a:t>Roles</a:t>
            </a:r>
          </a:p>
          <a:p>
            <a:pPr algn="ctr"/>
            <a:r>
              <a:rPr lang="en-US" sz="3200" dirty="0">
                <a:solidFill>
                  <a:srgbClr val="0F6FC6"/>
                </a:solidFill>
              </a:rPr>
              <a:t>Outcomes</a:t>
            </a:r>
          </a:p>
          <a:p>
            <a:pPr algn="ctr"/>
            <a:r>
              <a:rPr lang="en-US" sz="3200" dirty="0">
                <a:solidFill>
                  <a:srgbClr val="0F6FC6"/>
                </a:solidFill>
              </a:rPr>
              <a:t>Lessons Learned</a:t>
            </a:r>
          </a:p>
          <a:p>
            <a:pPr algn="ctr"/>
            <a:r>
              <a:rPr lang="en-US" sz="3200" dirty="0">
                <a:solidFill>
                  <a:srgbClr val="0F6FC6"/>
                </a:solidFill>
              </a:rPr>
              <a:t>Next Steps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7CBEFF-29F0-40BB-BCC1-28675D97D108}" type="slidenum">
              <a:rPr lang="en-US" b="1" smtClean="0"/>
              <a:pPr>
                <a:defRPr/>
              </a:pPr>
              <a:t>2</a:t>
            </a:fld>
            <a:r>
              <a:rPr lang="en-US"/>
              <a:t> | YSVP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550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038600"/>
            <a:ext cx="7315200" cy="2514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YSVP – YMCA</a:t>
            </a:r>
          </a:p>
          <a:p>
            <a:r>
              <a:rPr lang="en-US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Intensive mentoring for youth with high levels of trauma exposure</a:t>
            </a:r>
          </a:p>
          <a:p>
            <a:r>
              <a:rPr lang="en-US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Approach built on the social ecological model, which requires the shifting of young people’s environment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7CBEFF-29F0-40BB-BCC1-28675D97D108}" type="slidenum">
              <a:rPr lang="en-US" b="1" smtClean="0"/>
              <a:pPr>
                <a:defRPr/>
              </a:pPr>
              <a:t>3</a:t>
            </a:fld>
            <a:r>
              <a:rPr lang="en-US"/>
              <a:t> | YSVP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066800"/>
            <a:ext cx="6858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CAPS Revitalization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Developing a new standard for community policing within the department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Building respect and understanding for authentic relationship building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Creating a model where community engagement and law enforcement are balanced, working in harmony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048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Roles:</a:t>
            </a:r>
          </a:p>
        </p:txBody>
      </p:sp>
    </p:spTree>
    <p:extLst>
      <p:ext uri="{BB962C8B-B14F-4D97-AF65-F5344CB8AC3E}">
        <p14:creationId xmlns:p14="http://schemas.microsoft.com/office/powerpoint/2010/main" val="2172311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7CBEFF-29F0-40BB-BCC1-28675D97D108}" type="slidenum">
              <a:rPr lang="en-US" b="1" smtClean="0"/>
              <a:pPr>
                <a:defRPr/>
              </a:pPr>
              <a:t>4</a:t>
            </a:fld>
            <a:r>
              <a:rPr lang="en-US"/>
              <a:t> | YSVP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425470"/>
            <a:ext cx="769620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r>
              <a:rPr lang="en-US" sz="28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Capacity building through…</a:t>
            </a:r>
          </a:p>
          <a:p>
            <a:pPr marL="342900" indent="-342900">
              <a:buFont typeface="Arial"/>
              <a:buChar char="•"/>
            </a:pPr>
            <a:endParaRPr lang="en-US" sz="2000" dirty="0">
              <a:solidFill>
                <a:schemeClr val="accent1"/>
              </a:solidFill>
              <a:latin typeface="Verdana"/>
              <a:cs typeface="Verdana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chemeClr val="accent1"/>
                </a:solidFill>
                <a:latin typeface="Verdana"/>
                <a:cs typeface="Verdana"/>
              </a:rPr>
              <a:t>Training on effective interactions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solidFill>
                  <a:schemeClr val="accent1"/>
                </a:solidFill>
                <a:latin typeface="Verdana"/>
                <a:cs typeface="Verdana"/>
              </a:rPr>
              <a:t>90+ Police Officers trained in DMC, and creative dialogue methods like Cafes and Circles </a:t>
            </a:r>
          </a:p>
          <a:p>
            <a:pPr marL="342900" indent="-342900">
              <a:buFont typeface="Arial"/>
              <a:buChar char="•"/>
            </a:pPr>
            <a:endParaRPr lang="en-US" sz="2000" dirty="0">
              <a:solidFill>
                <a:schemeClr val="accent1"/>
              </a:solidFill>
              <a:latin typeface="Verdana"/>
              <a:cs typeface="Verdana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chemeClr val="accent1"/>
                </a:solidFill>
                <a:latin typeface="Verdana"/>
                <a:cs typeface="Verdana"/>
              </a:rPr>
              <a:t>Creative community engagement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solidFill>
                  <a:schemeClr val="accent1"/>
                </a:solidFill>
                <a:latin typeface="Verdana"/>
                <a:cs typeface="Verdana"/>
              </a:rPr>
              <a:t>40+ youth engaged in Circle and Café with police officers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solidFill>
                  <a:schemeClr val="accent1"/>
                </a:solidFill>
                <a:latin typeface="Verdana"/>
                <a:cs typeface="Verdana"/>
              </a:rPr>
              <a:t>200+ Submissions to the ‘Strength and Beauty’ Photo Contest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solidFill>
                  <a:schemeClr val="accent1"/>
                </a:solidFill>
                <a:latin typeface="Verdana"/>
                <a:cs typeface="Verdana"/>
              </a:rPr>
              <a:t>Ongoing District Level Cafes</a:t>
            </a:r>
          </a:p>
          <a:p>
            <a:pPr marL="342900" indent="-342900">
              <a:buFont typeface="Arial"/>
              <a:buChar char="•"/>
            </a:pPr>
            <a:endParaRPr lang="en-US" sz="2000" dirty="0">
              <a:solidFill>
                <a:schemeClr val="accent1"/>
              </a:solidFill>
              <a:latin typeface="Verdana"/>
              <a:cs typeface="Verdana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chemeClr val="accent1"/>
                </a:solidFill>
                <a:latin typeface="Verdana"/>
                <a:cs typeface="Verdana"/>
              </a:rPr>
              <a:t>Curriculum development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solidFill>
                  <a:schemeClr val="accent1"/>
                </a:solidFill>
                <a:latin typeface="Verdana"/>
                <a:cs typeface="Verdana"/>
              </a:rPr>
              <a:t>Youth skill building through audio production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solidFill>
                  <a:schemeClr val="accent1"/>
                </a:solidFill>
                <a:latin typeface="Verdana"/>
                <a:cs typeface="Verdana"/>
              </a:rPr>
              <a:t>Development of toolkit for adaptive use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048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Outcomes:</a:t>
            </a:r>
          </a:p>
        </p:txBody>
      </p:sp>
    </p:spTree>
    <p:extLst>
      <p:ext uri="{BB962C8B-B14F-4D97-AF65-F5344CB8AC3E}">
        <p14:creationId xmlns:p14="http://schemas.microsoft.com/office/powerpoint/2010/main" val="81511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64134"/>
            <a:ext cx="89154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F6FC6"/>
                </a:solidFill>
              </a:rPr>
              <a:t>Effective Youth-Police Interactions -- 40 CPD Participants .</a:t>
            </a:r>
          </a:p>
          <a:p>
            <a:pPr marL="457200" lvl="0" indent="-457200" algn="ctr">
              <a:buFont typeface="Arial"/>
              <a:buChar char="•"/>
            </a:pPr>
            <a:r>
              <a:rPr lang="en-US" sz="2400" dirty="0">
                <a:solidFill>
                  <a:srgbClr val="0F6FC6"/>
                </a:solidFill>
              </a:rPr>
              <a:t>CAPS Revitalization, SROs. </a:t>
            </a:r>
          </a:p>
          <a:p>
            <a:pPr lvl="0" algn="ctr"/>
            <a:endParaRPr lang="en-US" sz="2400" dirty="0">
              <a:solidFill>
                <a:srgbClr val="0F6FC6"/>
              </a:solidFill>
            </a:endParaRPr>
          </a:p>
          <a:p>
            <a:pPr lvl="0" algn="ctr"/>
            <a:r>
              <a:rPr lang="en-US" sz="2400" dirty="0">
                <a:solidFill>
                  <a:srgbClr val="0F6FC6"/>
                </a:solidFill>
              </a:rPr>
              <a:t>Cafe Training – 25 CPD Participants. </a:t>
            </a:r>
          </a:p>
          <a:p>
            <a:pPr marL="457200" lvl="0" indent="-457200" algn="ctr">
              <a:buFont typeface="Arial"/>
              <a:buChar char="•"/>
            </a:pPr>
            <a:r>
              <a:rPr lang="en-US" sz="2400" dirty="0">
                <a:solidFill>
                  <a:srgbClr val="0F6FC6"/>
                </a:solidFill>
              </a:rPr>
              <a:t>CAPS Revitalization.</a:t>
            </a:r>
          </a:p>
          <a:p>
            <a:pPr lvl="0" algn="ctr"/>
            <a:endParaRPr lang="en-US" sz="2400" dirty="0">
              <a:solidFill>
                <a:srgbClr val="0F6FC6"/>
              </a:solidFill>
            </a:endParaRPr>
          </a:p>
          <a:p>
            <a:pPr lvl="0" algn="ctr"/>
            <a:r>
              <a:rPr lang="en-US" sz="2400" dirty="0">
                <a:solidFill>
                  <a:srgbClr val="0F6FC6"/>
                </a:solidFill>
              </a:rPr>
              <a:t>Circle Training – 22 CPD Participants. </a:t>
            </a:r>
          </a:p>
          <a:p>
            <a:pPr marL="457200" lvl="0" indent="-457200" algn="ctr">
              <a:buFont typeface="Arial"/>
              <a:buChar char="•"/>
            </a:pPr>
            <a:r>
              <a:rPr lang="en-US" sz="2400" dirty="0">
                <a:solidFill>
                  <a:srgbClr val="0F6FC6"/>
                </a:solidFill>
              </a:rPr>
              <a:t>CAPS Revitalization. </a:t>
            </a:r>
          </a:p>
          <a:p>
            <a:pPr lvl="0" algn="ctr"/>
            <a:endParaRPr lang="en-US" sz="2400" dirty="0">
              <a:solidFill>
                <a:srgbClr val="0F6FC6"/>
              </a:solidFill>
            </a:endParaRPr>
          </a:p>
          <a:p>
            <a:pPr lvl="0" algn="ctr"/>
            <a:r>
              <a:rPr lang="en-US" sz="2400" dirty="0">
                <a:solidFill>
                  <a:srgbClr val="0F6FC6"/>
                </a:solidFill>
              </a:rPr>
              <a:t>MBSR – 20+ CPD Participants. </a:t>
            </a:r>
          </a:p>
          <a:p>
            <a:pPr marL="457200" lvl="0" indent="-457200" algn="ctr">
              <a:buFont typeface="Arial"/>
              <a:buChar char="•"/>
            </a:pPr>
            <a:r>
              <a:rPr lang="en-US" sz="2400" dirty="0">
                <a:solidFill>
                  <a:srgbClr val="0F6FC6"/>
                </a:solidFill>
              </a:rPr>
              <a:t>CAPS Revitalization / Crisis Intervention. </a:t>
            </a:r>
          </a:p>
          <a:p>
            <a:pPr lvl="0" algn="ctr"/>
            <a:endParaRPr lang="en-US" sz="2400" dirty="0">
              <a:solidFill>
                <a:srgbClr val="0F6FC6"/>
              </a:solidFill>
            </a:endParaRPr>
          </a:p>
          <a:p>
            <a:pPr lvl="0" algn="ctr"/>
            <a:r>
              <a:rPr lang="en-US" sz="2400" dirty="0">
                <a:solidFill>
                  <a:srgbClr val="0F6FC6"/>
                </a:solidFill>
              </a:rPr>
              <a:t>Crossroads – Institutional Racism.</a:t>
            </a:r>
          </a:p>
          <a:p>
            <a:pPr marL="457200" indent="-457200" algn="ctr">
              <a:buFont typeface="Arial"/>
              <a:buChar char="•"/>
            </a:pPr>
            <a:r>
              <a:rPr lang="en-US" sz="2400" dirty="0">
                <a:solidFill>
                  <a:srgbClr val="0F6FC6"/>
                </a:solidFill>
              </a:rPr>
              <a:t>Crisis Intervention. </a:t>
            </a:r>
          </a:p>
          <a:p>
            <a:pPr lvl="0" algn="ctr"/>
            <a:r>
              <a:rPr lang="en-US" sz="2800" dirty="0">
                <a:solidFill>
                  <a:srgbClr val="0F6FC6"/>
                </a:solidFill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228600"/>
            <a:ext cx="6629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F6FC6"/>
                </a:solidFill>
              </a:rPr>
              <a:t>Outcome: </a:t>
            </a:r>
            <a:r>
              <a:rPr lang="en-US" sz="3200" b="1" i="1" dirty="0">
                <a:solidFill>
                  <a:srgbClr val="0F6FC6"/>
                </a:solidFill>
              </a:rPr>
              <a:t>Training</a:t>
            </a:r>
          </a:p>
        </p:txBody>
      </p:sp>
    </p:spTree>
    <p:extLst>
      <p:ext uri="{BB962C8B-B14F-4D97-AF65-F5344CB8AC3E}">
        <p14:creationId xmlns:p14="http://schemas.microsoft.com/office/powerpoint/2010/main" val="4060756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35B6-BC19-4BDD-BE43-3F6636FA92A1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" name="Picture 3" descr="1010120_941176662576321_1282394220104499521_n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119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133600"/>
            <a:ext cx="89154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2400" dirty="0">
                <a:solidFill>
                  <a:srgbClr val="0F6FC6"/>
                </a:solidFill>
              </a:rPr>
              <a:t>Photo Contest in 3 Districts</a:t>
            </a:r>
          </a:p>
          <a:p>
            <a:pPr algn="ctr">
              <a:buFont typeface="Arial" pitchFamily="34" charset="0"/>
              <a:buChar char="•"/>
            </a:pPr>
            <a:endParaRPr lang="en-US" sz="2400" dirty="0">
              <a:solidFill>
                <a:srgbClr val="0F6FC6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400" dirty="0">
                <a:solidFill>
                  <a:srgbClr val="0F6FC6"/>
                </a:solidFill>
              </a:rPr>
              <a:t>Youth-Police Circle and Café in District 10</a:t>
            </a:r>
          </a:p>
          <a:p>
            <a:pPr algn="ctr">
              <a:buFont typeface="Arial" pitchFamily="34" charset="0"/>
              <a:buChar char="•"/>
            </a:pPr>
            <a:endParaRPr lang="en-US" sz="2400" dirty="0">
              <a:solidFill>
                <a:srgbClr val="0F6FC6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400" dirty="0">
                <a:solidFill>
                  <a:srgbClr val="0F6FC6"/>
                </a:solidFill>
              </a:rPr>
              <a:t>Community Café Pilots in District 4</a:t>
            </a:r>
          </a:p>
          <a:p>
            <a:pPr lvl="0" algn="ctr"/>
            <a:r>
              <a:rPr lang="en-US" sz="2800" dirty="0">
                <a:solidFill>
                  <a:srgbClr val="0F6FC6"/>
                </a:solidFill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381000"/>
            <a:ext cx="929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F6FC6"/>
                </a:solidFill>
              </a:rPr>
              <a:t>Outcome: </a:t>
            </a:r>
            <a:r>
              <a:rPr lang="en-US" sz="3200" b="1" i="1" dirty="0">
                <a:solidFill>
                  <a:srgbClr val="0F6FC6"/>
                </a:solidFill>
              </a:rPr>
              <a:t>Creative Community Engagement</a:t>
            </a:r>
          </a:p>
        </p:txBody>
      </p:sp>
    </p:spTree>
    <p:extLst>
      <p:ext uri="{BB962C8B-B14F-4D97-AF65-F5344CB8AC3E}">
        <p14:creationId xmlns:p14="http://schemas.microsoft.com/office/powerpoint/2010/main" val="4060756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idging the Divide Flyer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1" y="0"/>
            <a:ext cx="5299364" cy="6858000"/>
          </a:xfrm>
          <a:prstGeom prst="rect">
            <a:avLst/>
          </a:prstGeom>
        </p:spPr>
      </p:pic>
      <p:pic>
        <p:nvPicPr>
          <p:cNvPr id="6" name="Picture 5" descr="BTD_Mendez O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0"/>
            <a:ext cx="3886200" cy="5171924"/>
          </a:xfrm>
          <a:prstGeom prst="rect">
            <a:avLst/>
          </a:prstGeom>
        </p:spPr>
      </p:pic>
      <p:pic>
        <p:nvPicPr>
          <p:cNvPr id="5" name="Picture 4" descr="BTD_Sepulveda J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1" y="4038600"/>
            <a:ext cx="388842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550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35B6-BC19-4BDD-BE43-3F6636FA92A1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" name="Picture 3" descr="560158_941175095909811_751813655303182750_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898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SharedContentType xmlns="Microsoft.SharePoint.Taxonomy.ContentTypeSync" SourceId="1a6a0d6a-c5f5-4204-b9c0-4a288470808c" ContentTypeId="0x010100A15988A0647B11E1B86C0800200C9A66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>
  <documentManagement>
    <ExpirationDate xmlns="382eaca6-2d90-4ea3-8b95-9e1f61ed0d01">2013-12-31T06:00:00+00:00</ExpirationDate>
    <TaxCatchAll xmlns="c8272337-465d-48e1-a52b-efcd7e4e734e">
      <Value>6</Value>
      <Value>1</Value>
    </TaxCatchAll>
    <h4d4159e158f4a3d80a4c78235a1be2c xmlns="c8272337-465d-48e1-a52b-efcd7e4e73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Metro</TermName>
          <TermId xmlns="http://schemas.microsoft.com/office/infopath/2007/PartnerControls">d0fac21e-5074-46d1-95f3-587784690bca</TermId>
        </TermInfo>
      </Terms>
    </h4d4159e158f4a3d80a4c78235a1be2c>
    <j3be8314246247fca5b5395c6d4754e3 xmlns="c8272337-465d-48e1-a52b-efcd7e4e73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Active</TermName>
          <TermId xmlns="http://schemas.microsoft.com/office/infopath/2007/PartnerControls">4b1371d3-df53-4559-9323-8a5ea71ba6f1</TermId>
        </TermInfo>
      </Terms>
    </j3be8314246247fca5b5395c6d4754e3>
    <_dlc_DocId xmlns="c8272337-465d-48e1-a52b-efcd7e4e734e">6VQUAAWXD62X-54-1323</_dlc_DocId>
    <_dlc_DocIdUrl xmlns="c8272337-465d-48e1-a52b-efcd7e4e734e">
      <Url>https://yhub.ymcachicago.org/Resources/Departments/Marketing/_layouts/DocIdRedir.aspx?ID=6VQUAAWXD62X-54-1323</Url>
      <Description>6VQUAAWXD62X-54-1323</Description>
    </_dlc_DocIdUrl>
  </documentManagement>
</p:properties>
</file>

<file path=customXml/item5.xml><?xml version="1.0" encoding="utf-8"?>
<LongProperties xmlns="http://schemas.microsoft.com/office/2006/metadata/longProperties"/>
</file>

<file path=customXml/item6.xml><?xml version="1.0" encoding="utf-8"?>
<ct:contentTypeSchema xmlns:ct="http://schemas.microsoft.com/office/2006/metadata/contentType" xmlns:ma="http://schemas.microsoft.com/office/2006/metadata/properties/metaAttributes" ct:_="" ma:_="" ma:contentTypeName="YMCA Document" ma:contentTypeID="0x010100A15988A0647B11E1B86C0800200C9A6600603A7E4EBF6DAB49AE75BD1953D87075" ma:contentTypeVersion="21" ma:contentTypeDescription="YMCA Document" ma:contentTypeScope="" ma:versionID="3f85e59eab97fb40c7887e0f89572230">
  <xsd:schema xmlns:xsd="http://www.w3.org/2001/XMLSchema" xmlns:xs="http://www.w3.org/2001/XMLSchema" xmlns:p="http://schemas.microsoft.com/office/2006/metadata/properties" xmlns:ns2="c8272337-465d-48e1-a52b-efcd7e4e734e" xmlns:ns3="382eaca6-2d90-4ea3-8b95-9e1f61ed0d01" targetNamespace="http://schemas.microsoft.com/office/2006/metadata/properties" ma:root="true" ma:fieldsID="69e6c35dc819e3a7a10c692d8f01ee05" ns2:_="" ns3:_="">
    <xsd:import namespace="c8272337-465d-48e1-a52b-efcd7e4e734e"/>
    <xsd:import namespace="382eaca6-2d90-4ea3-8b95-9e1f61ed0d0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ExpirationDate" minOccurs="0"/>
                <xsd:element ref="ns2:h4d4159e158f4a3d80a4c78235a1be2c" minOccurs="0"/>
                <xsd:element ref="ns2:TaxCatchAll" minOccurs="0"/>
                <xsd:element ref="ns2:TaxCatchAllLabel" minOccurs="0"/>
                <xsd:element ref="ns2:j3be8314246247fca5b5395c6d4754e3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272337-465d-48e1-a52b-efcd7e4e734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h4d4159e158f4a3d80a4c78235a1be2c" ma:index="13" nillable="true" ma:taxonomy="true" ma:internalName="h4d4159e158f4a3d80a4c78235a1be2c" ma:taxonomyFieldName="YMCA_x0020_Department" ma:displayName="YMCA Department" ma:readOnly="false" ma:default="" ma:fieldId="{14d4159e-158f-4a3d-80a4-c78235a1be2c}" ma:sspId="1d2953d5-9029-46e0-b669-b687efe8ca58" ma:termSetId="f65a3b45-1704-4e29-af5d-8b82558fdfb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hidden="true" ma:list="{0b5f7d90-8463-4602-baa9-18cf28f8ed4b}" ma:internalName="TaxCatchAll" ma:showField="CatchAllData" ma:web="382eaca6-2d90-4ea3-8b95-9e1f61ed0d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Taxonomy Catch All Column1" ma:hidden="true" ma:list="{0b5f7d90-8463-4602-baa9-18cf28f8ed4b}" ma:internalName="TaxCatchAllLabel" ma:readOnly="true" ma:showField="CatchAllDataLabel" ma:web="382eaca6-2d90-4ea3-8b95-9e1f61ed0d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3be8314246247fca5b5395c6d4754e3" ma:index="17" nillable="true" ma:taxonomy="true" ma:internalName="j3be8314246247fca5b5395c6d4754e3" ma:taxonomyFieldName="YMCA_x0020_Document_x0020_Status" ma:displayName="YMCA Document Status" ma:readOnly="false" ma:default="" ma:fieldId="{33be8314-2462-47fc-a5b5-395c6d4754e3}" ma:sspId="1d2953d5-9029-46e0-b669-b687efe8ca58" ma:termSetId="a1d2b96b-4e74-4c9a-9c12-bdb9e82fe8c3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2eaca6-2d90-4ea3-8b95-9e1f61ed0d01" elementFormDefault="qualified">
    <xsd:import namespace="http://schemas.microsoft.com/office/2006/documentManagement/types"/>
    <xsd:import namespace="http://schemas.microsoft.com/office/infopath/2007/PartnerControls"/>
    <xsd:element name="ExpirationDate" ma:index="12" nillable="true" ma:displayName="Expiration Date" ma:internalName="ExpirationDate" ma:readOnly="fals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11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82F251-1C21-4C4E-B89D-667AB189014F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9D91D437-C5E8-4356-81B4-82739767A9C4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08F915F9-2C8F-4E48-8DBF-5415C0447E5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9A70C15D-3DB8-48FB-A2BF-C035B77D8AAC}">
  <ds:schemaRefs>
    <ds:schemaRef ds:uri="c8272337-465d-48e1-a52b-efcd7e4e734e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382eaca6-2d90-4ea3-8b95-9e1f61ed0d01"/>
    <ds:schemaRef ds:uri="http://schemas.microsoft.com/office/2006/metadata/properties"/>
    <ds:schemaRef ds:uri="http://purl.org/dc/dcmitype/"/>
  </ds:schemaRefs>
</ds:datastoreItem>
</file>

<file path=customXml/itemProps5.xml><?xml version="1.0" encoding="utf-8"?>
<ds:datastoreItem xmlns:ds="http://schemas.openxmlformats.org/officeDocument/2006/customXml" ds:itemID="{AE009030-A151-4060-A054-1C5E14FA33AB}">
  <ds:schemaRefs>
    <ds:schemaRef ds:uri="http://schemas.microsoft.com/office/2006/metadata/longProperties"/>
  </ds:schemaRefs>
</ds:datastoreItem>
</file>

<file path=customXml/itemProps6.xml><?xml version="1.0" encoding="utf-8"?>
<ds:datastoreItem xmlns:ds="http://schemas.openxmlformats.org/officeDocument/2006/customXml" ds:itemID="{EB4F94A1-606E-4CCC-AEC9-3113B9FD70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272337-465d-48e1-a52b-efcd7e4e734e"/>
    <ds:schemaRef ds:uri="382eaca6-2d90-4ea3-8b95-9e1f61ed0d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3322</TotalTime>
  <Words>468</Words>
  <Application>Microsoft Office PowerPoint</Application>
  <PresentationFormat>On-screen Show (4:3)</PresentationFormat>
  <Paragraphs>100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Verdana</vt:lpstr>
      <vt:lpstr>Office Theme</vt:lpstr>
      <vt:lpstr>        Mark Payne/ Vanessa Westley                         Ryan Lugalia-Hollon Chicago Police Department                        YMCA of Metropolitan Chicago  </vt:lpstr>
      <vt:lpstr>Presentation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YMCA Metro Chicago PopwerPoint Template</dc:title>
  <dc:creator>Meagan McKee</dc:creator>
  <cp:lastModifiedBy>Christy Burke</cp:lastModifiedBy>
  <cp:revision>292</cp:revision>
  <cp:lastPrinted>2014-04-13T17:02:55Z</cp:lastPrinted>
  <dcterms:created xsi:type="dcterms:W3CDTF">2012-07-12T18:24:07Z</dcterms:created>
  <dcterms:modified xsi:type="dcterms:W3CDTF">2021-02-05T21:04:30Z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">
    <vt:lpwstr>6VQUAAWXD62X-54-1210</vt:lpwstr>
  </property>
  <property fmtid="{D5CDD505-2E9C-101B-9397-08002B2CF9AE}" pid="3" name="_dlc_DocIdItemGuid">
    <vt:lpwstr>1e3c6ba2-d6fd-4235-add3-25eff2998d64</vt:lpwstr>
  </property>
  <property fmtid="{D5CDD505-2E9C-101B-9397-08002B2CF9AE}" pid="4" name="_dlc_DocIdUrl">
    <vt:lpwstr>https://yhub.ymcachicago.org/Resources/Departments/Marketing/_layouts/DocIdRedir.aspx?ID=6VQUAAWXD62X-54-1210, 6VQUAAWXD62X-54-1210</vt:lpwstr>
  </property>
  <property fmtid="{D5CDD505-2E9C-101B-9397-08002B2CF9AE}" pid="5" name="YMCA Department">
    <vt:lpwstr>6;#Metro|d0fac21e-5074-46d1-95f3-587784690bca</vt:lpwstr>
  </property>
  <property fmtid="{D5CDD505-2E9C-101B-9397-08002B2CF9AE}" pid="6" name="YMCA Document Status">
    <vt:lpwstr>1;#Active|4b1371d3-df53-4559-9323-8a5ea71ba6f1</vt:lpwstr>
  </property>
  <property fmtid="{D5CDD505-2E9C-101B-9397-08002B2CF9AE}" pid="7" name="ContentTypeId">
    <vt:lpwstr>0x010100A15988A0647B11E1B86C0800200C9A6600603A7E4EBF6DAB49AE75BD1953D87075</vt:lpwstr>
  </property>
</Properties>
</file>